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</p:sldMasterIdLst>
  <p:notesMasterIdLst>
    <p:notesMasterId r:id="rId36"/>
  </p:notesMasterIdLst>
  <p:sldIdLst>
    <p:sldId id="302" r:id="rId3"/>
    <p:sldId id="299" r:id="rId4"/>
    <p:sldId id="257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2" r:id="rId24"/>
    <p:sldId id="281" r:id="rId25"/>
    <p:sldId id="279" r:id="rId26"/>
    <p:sldId id="280" r:id="rId27"/>
    <p:sldId id="282" r:id="rId28"/>
    <p:sldId id="283" r:id="rId29"/>
    <p:sldId id="285" r:id="rId30"/>
    <p:sldId id="286" r:id="rId31"/>
    <p:sldId id="287" r:id="rId32"/>
    <p:sldId id="284" r:id="rId33"/>
    <p:sldId id="288" r:id="rId34"/>
    <p:sldId id="30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Hegedus" initials="KH" lastIdx="1" clrIdx="0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91" autoAdjust="0"/>
    <p:restoredTop sz="94660"/>
  </p:normalViewPr>
  <p:slideViewPr>
    <p:cSldViewPr snapToGrid="0">
      <p:cViewPr varScale="1">
        <p:scale>
          <a:sx n="68" d="100"/>
          <a:sy n="68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C065A-5F88-451B-AC8D-D39797808F05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25B9D-B127-4F2C-A5DA-F3118461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8000"/>
              </a:lnSpc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685800" indent="-228600">
              <a:lnSpc>
                <a:spcPct val="108000"/>
              </a:lnSpc>
              <a:buFont typeface="Symbol" panose="05050102010706020507" pitchFamily="18" charset="2"/>
              <a:buChar char="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lnSpc>
                <a:spcPct val="108000"/>
              </a:lnSpc>
              <a:buSzPct val="90000"/>
              <a:buFont typeface="Courier New" panose="02070309020205020404" pitchFamily="49" charset="0"/>
              <a:buChar char="o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>
              <a:lnSpc>
                <a:spcPct val="108000"/>
              </a:lnSpc>
              <a:buFont typeface="Wingdings" panose="05000000000000000000" pitchFamily="2" charset="2"/>
              <a:buChar char="§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lnSpc>
                <a:spcPct val="108000"/>
              </a:lnSpc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3028" y="6537487"/>
            <a:ext cx="4114800" cy="250248"/>
          </a:xfrm>
        </p:spPr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20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6EEDB-D564-467D-A1C1-AC93073BF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24E8E2-9BE2-4C3F-B35A-821E32CA26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2EECDA-E4DC-461E-9CD1-1850B5755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FD8EF-E74A-4A07-B7AE-DDF25BD2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C20A2-AF04-43F1-A3DD-01760D89B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3DD5C-BDC7-4674-A39F-C6972D98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84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5AE53-4FB9-4581-8D8B-9A4198F07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F857A8-0409-437A-B1CC-D40FB1751C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BFC648-D081-416B-9DCD-446D3A1A4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DD5F2E-8C01-41AE-94B4-1102C73A7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A05DF1-016A-4D83-8F7B-FE6134C1C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522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42CFEA-D09F-4026-8081-CCED57E9A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8458DF-AEF6-45CD-99B0-F49FB0B31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7FE5A-73FD-4F8C-9FAB-B55CCEA0C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22649-746A-4C29-9229-35B07E76B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CFA7D-E663-4DDC-84FC-BC059E0B0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111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35AF-7344-494F-A253-5B4066E821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6F748-C1E4-490E-92EB-8580BBC5B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74C6CD-B1DA-4482-912D-E82E0243D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BC622-AA80-4205-8D86-4F0A2F1E1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C840D-D91D-4EC7-B1B0-62D7FA319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61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DFB27-D18D-4C42-A482-DE521F1A1C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165A14-91C3-4636-BD61-BFC632A592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437A8-01D9-4F7A-8BF1-01CA06905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E6D42-764E-4E84-9BBB-23C4F9518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567A35-6A9C-45BF-B5CA-E84A9D1C8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485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C405B1-A2D6-4424-9CB6-09DA517FC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74904-A25D-451C-837B-4037A93047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B8A45-2BC0-45B9-883B-AC0A25757B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E85C2-3339-4328-8941-9DB4F6FC2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81BB1C-960A-41C4-B7FB-533FDCF6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78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BE0E1-31A2-4BCD-9806-05050CDBA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BC08E1-0F91-4693-9400-DF500E3E8C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C12E1-49C2-4F7C-96F0-B89F016BBA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AC7641-3E26-4B44-8B83-D2AA075CA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69B6B9-5574-432F-B361-FB8D5B5AB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36EDA-34A2-4702-AF6D-1C96ACFC8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21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E0BD9E-8DAD-4358-AC08-3E1F373ED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518D2-130D-4267-B42B-E1674674A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4D7660-2AA5-451F-A21F-CEA8CAE09B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039A05-7AF9-4B52-90D6-0AFDCD4E05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F92FB6-418C-416B-9AF4-32AA33FF04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4AE081-D79E-401C-B19C-8320519EC6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6FA74C-4D23-42CD-B7DB-C5014A48D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AAE50F-85CD-488C-A3EB-5DB4984E7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6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B77E1-FBD9-4F17-AC5B-F92C9F892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D6A566-3706-4EAD-9A32-8975CDA9A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B9BB48-2868-45C0-9FA9-D39E1188B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356AD3-FA92-4A09-853A-812C8A2EC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68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5DF278-2B0A-46E4-B1C6-EE7BB5421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CC5EF2-F5A4-4E49-B02D-FCACB650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C87EA4-28AB-46EF-9C52-82AA54E2F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6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D185F-9A53-4E8D-8E45-8DE395D9D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755D1-3309-4C21-A16A-2961CBB34B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299D8-06BB-46CA-875E-F63B01DA17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DC5D2E-4CE1-4187-BA61-404495F78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7C58B-F2BA-4152-8B09-FECB53B2C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17AE8B-9C04-485D-972D-DD9506BC4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5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398203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B5797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90E888-7FF2-4952-B3AA-F8EFA57B6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E7A74E-0837-4718-86AA-F83DDFA552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2F5DF0-1AC2-4EF1-AAD7-0B5163CDF0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5A78C-97E4-4045-867F-113556F59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71B94-29A7-4A8D-B980-84B44EE264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0B366-9716-452F-B681-E39DB4F7E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36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5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857976" y="1559450"/>
            <a:ext cx="10297703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0" b="1" cap="none" spc="5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Microsoft</a:t>
            </a:r>
            <a:r>
              <a:rPr lang="en-US" sz="6000" b="1" cap="none" spc="50" baseline="9000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®</a:t>
            </a:r>
            <a:br>
              <a:rPr lang="en-US" sz="8800" b="1" cap="none" spc="5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8800" b="1" cap="none" spc="5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Office 365 &amp; 2019</a:t>
            </a:r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Setting the Line Spacing</a:t>
            </a:r>
          </a:p>
          <a:p>
            <a:pPr lvl="1"/>
            <a:r>
              <a:rPr lang="en-US" dirty="0"/>
              <a:t>Refers to the amount of white space between lines of typed text; measured from the baseline of one line of text to the baseline of the next line of text</a:t>
            </a:r>
          </a:p>
          <a:p>
            <a:pPr lvl="1"/>
            <a:r>
              <a:rPr lang="en-US" dirty="0"/>
              <a:t>To set line spacing:</a:t>
            </a:r>
          </a:p>
          <a:p>
            <a:pPr lvl="2"/>
            <a:r>
              <a:rPr lang="en-US" dirty="0"/>
              <a:t>on the Home tab, in the Paragraph group, click </a:t>
            </a:r>
            <a:r>
              <a:rPr lang="en-US" b="1" dirty="0"/>
              <a:t>Line and Paragraph Spacing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on the Home tab, in the Paragraph group, click the </a:t>
            </a:r>
            <a:r>
              <a:rPr lang="en-US" b="1" dirty="0"/>
              <a:t>Paragraph</a:t>
            </a:r>
            <a:r>
              <a:rPr lang="en-US" dirty="0"/>
              <a:t> </a:t>
            </a:r>
            <a:r>
              <a:rPr lang="en-US" b="1" dirty="0"/>
              <a:t>Settings </a:t>
            </a:r>
            <a:br>
              <a:rPr lang="en-US" b="1" dirty="0"/>
            </a:br>
            <a:r>
              <a:rPr lang="en-US" dirty="0"/>
              <a:t>dialog box launcher, and in the Indents and Spacing tab, click the arrow</a:t>
            </a:r>
            <a:br>
              <a:rPr lang="en-US" dirty="0"/>
            </a:br>
            <a:r>
              <a:rPr lang="en-US" dirty="0"/>
              <a:t>for </a:t>
            </a:r>
            <a:r>
              <a:rPr lang="en-US" b="1" dirty="0"/>
              <a:t>Line spacing</a:t>
            </a:r>
            <a:r>
              <a:rPr lang="en-US" dirty="0"/>
              <a:t>, or</a:t>
            </a:r>
          </a:p>
        </p:txBody>
      </p:sp>
      <p:pic>
        <p:nvPicPr>
          <p:cNvPr id="7" name="Picture 6" descr="\\CCISERVER\Common\Publishing\Working\In Development\3260 Word 2016 Core\Screens\wd-116.png">
            <a:extLst>
              <a:ext uri="{FF2B5EF4-FFF2-40B4-BE49-F238E27FC236}">
                <a16:creationId xmlns:a16="http://schemas.microsoft.com/office/drawing/2014/main" id="{12FDDDEF-9232-4B4C-853E-451D19E5B98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8406" y="3848099"/>
            <a:ext cx="1912237" cy="118319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2261F2-4094-48F1-884E-1467B564D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9987467-C08B-4177-825C-4114E9019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27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Setting the Line Spacing</a:t>
            </a:r>
          </a:p>
          <a:p>
            <a:pPr lvl="2"/>
            <a:r>
              <a:rPr lang="en-US" dirty="0"/>
              <a:t>press the keyboard shortcut for the most commonly used line spacing options, or</a:t>
            </a:r>
          </a:p>
          <a:p>
            <a:pPr marL="1371600" lvl="3" indent="0">
              <a:spcAft>
                <a:spcPts val="600"/>
              </a:spcAft>
              <a:buNone/>
              <a:tabLst>
                <a:tab pos="3200400" algn="l"/>
              </a:tabLst>
            </a:pPr>
            <a:r>
              <a:rPr lang="en-US" dirty="0"/>
              <a:t>Single</a:t>
            </a:r>
            <a:r>
              <a:rPr lang="en-US" b="1" dirty="0"/>
              <a:t>	</a:t>
            </a:r>
            <a:r>
              <a:rPr lang="en-US" dirty="0"/>
              <a:t>CTRL+1</a:t>
            </a:r>
            <a:br>
              <a:rPr lang="en-US" dirty="0"/>
            </a:br>
            <a:r>
              <a:rPr lang="en-US" dirty="0"/>
              <a:t>One and a Half</a:t>
            </a:r>
            <a:r>
              <a:rPr lang="en-US" b="1" dirty="0"/>
              <a:t>	</a:t>
            </a:r>
            <a:r>
              <a:rPr lang="en-US" dirty="0"/>
              <a:t>CTRL+5</a:t>
            </a:r>
            <a:br>
              <a:rPr lang="en-US" dirty="0"/>
            </a:br>
            <a:r>
              <a:rPr lang="en-US" dirty="0"/>
              <a:t>Double</a:t>
            </a:r>
            <a:r>
              <a:rPr lang="en-US" b="1" dirty="0"/>
              <a:t>	</a:t>
            </a:r>
            <a:r>
              <a:rPr lang="en-US" dirty="0"/>
              <a:t>CTRL+2</a:t>
            </a:r>
          </a:p>
          <a:p>
            <a:pPr lvl="2"/>
            <a:r>
              <a:rPr lang="en-US" dirty="0"/>
              <a:t>right-click the paragraph, click </a:t>
            </a:r>
            <a:r>
              <a:rPr lang="en-US" b="1" dirty="0"/>
              <a:t>Paragraph</a:t>
            </a:r>
            <a:r>
              <a:rPr lang="en-US" dirty="0"/>
              <a:t>, click the arrow for </a:t>
            </a:r>
            <a:r>
              <a:rPr lang="en-US" b="1" dirty="0"/>
              <a:t>Line spacing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and click the desired line spacing</a:t>
            </a:r>
          </a:p>
          <a:p>
            <a:pPr lvl="1"/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17122D-8B01-4C92-B3CC-A4838F88C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4D18D7-BDAE-4B36-8938-73093CC3B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8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9513500" cy="4525963"/>
          </a:xfrm>
        </p:spPr>
        <p:txBody>
          <a:bodyPr>
            <a:normAutofit/>
          </a:bodyPr>
          <a:lstStyle/>
          <a:p>
            <a:r>
              <a:rPr lang="en-US" b="1" dirty="0"/>
              <a:t>Setting Paragraph Spacing</a:t>
            </a:r>
          </a:p>
          <a:p>
            <a:pPr lvl="1"/>
            <a:r>
              <a:rPr lang="en-US" dirty="0"/>
              <a:t>To set or change paragraph spacing:</a:t>
            </a:r>
          </a:p>
          <a:p>
            <a:pPr lvl="2"/>
            <a:r>
              <a:rPr lang="en-US" dirty="0"/>
              <a:t>on the Home tab, in the Paragraph group, click the </a:t>
            </a:r>
            <a:br>
              <a:rPr lang="en-US" b="1" dirty="0"/>
            </a:br>
            <a:r>
              <a:rPr lang="en-US" b="1" dirty="0"/>
              <a:t>Paragraph</a:t>
            </a:r>
            <a:r>
              <a:rPr lang="en-US" dirty="0"/>
              <a:t> </a:t>
            </a:r>
            <a:r>
              <a:rPr lang="en-US" b="1" dirty="0"/>
              <a:t>Settings </a:t>
            </a:r>
            <a:r>
              <a:rPr lang="en-US" dirty="0"/>
              <a:t>dialog box launcher, and in the Spacing </a:t>
            </a:r>
            <a:br>
              <a:rPr lang="en-US" dirty="0"/>
            </a:br>
            <a:r>
              <a:rPr lang="en-US" dirty="0"/>
              <a:t>area, click the increment buttons or type a measurement for </a:t>
            </a:r>
            <a:br>
              <a:rPr lang="en-US" dirty="0"/>
            </a:br>
            <a:r>
              <a:rPr lang="en-US" dirty="0"/>
              <a:t>the </a:t>
            </a:r>
            <a:r>
              <a:rPr lang="en-US" b="1" dirty="0"/>
              <a:t>Before</a:t>
            </a:r>
            <a:r>
              <a:rPr lang="en-US" dirty="0"/>
              <a:t> or </a:t>
            </a:r>
            <a:r>
              <a:rPr lang="en-US" b="1" dirty="0"/>
              <a:t>After</a:t>
            </a:r>
            <a:r>
              <a:rPr lang="en-US" dirty="0"/>
              <a:t> spacing, or</a:t>
            </a:r>
          </a:p>
          <a:p>
            <a:pPr lvl="2"/>
            <a:r>
              <a:rPr lang="en-US" dirty="0"/>
              <a:t>on the Layout tab, in the Paragraph group, click the increment buttons or type </a:t>
            </a:r>
            <a:br>
              <a:rPr lang="en-US" dirty="0"/>
            </a:br>
            <a:r>
              <a:rPr lang="en-US" dirty="0"/>
              <a:t>a measurement for </a:t>
            </a:r>
            <a:r>
              <a:rPr lang="en-US" b="1" dirty="0"/>
              <a:t>Before</a:t>
            </a:r>
            <a:r>
              <a:rPr lang="en-US" dirty="0"/>
              <a:t> or </a:t>
            </a:r>
            <a:r>
              <a:rPr lang="en-US" b="1" dirty="0"/>
              <a:t>After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right-click the paragraph, click </a:t>
            </a:r>
            <a:r>
              <a:rPr lang="en-US" b="1" dirty="0"/>
              <a:t>Paragraph</a:t>
            </a:r>
            <a:r>
              <a:rPr lang="en-US" dirty="0"/>
              <a:t> and, in the Spacing area, specify the spacing for </a:t>
            </a:r>
            <a:r>
              <a:rPr lang="en-US" b="1" dirty="0"/>
              <a:t>Before</a:t>
            </a:r>
            <a:r>
              <a:rPr lang="en-US" dirty="0"/>
              <a:t> or </a:t>
            </a:r>
            <a:r>
              <a:rPr lang="en-US" b="1" dirty="0"/>
              <a:t>After</a:t>
            </a:r>
            <a:endParaRPr lang="en-US" dirty="0"/>
          </a:p>
        </p:txBody>
      </p:sp>
      <p:pic>
        <p:nvPicPr>
          <p:cNvPr id="6" name="Picture 5" descr="C:\Users\swong\Documents\Manuals\Office 2013\Word 2013 Core\Screens\L3 Screens\l3-005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300"/>
          <a:stretch/>
        </p:blipFill>
        <p:spPr bwMode="auto">
          <a:xfrm>
            <a:off x="8115300" y="2746055"/>
            <a:ext cx="3219328" cy="6765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C:\Users\swong\Documents\Manuals\Office 2013\Word 2013 Core\Screens\L3 Screens\l3-00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3100" y="3920084"/>
            <a:ext cx="1211528" cy="59411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2E3D89-3298-4827-889C-5658B3119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FBD965-83E8-49BD-B153-72F1FD8F80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2911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Indenting Paragraphs</a:t>
            </a:r>
          </a:p>
          <a:p>
            <a:endParaRPr lang="en-US" dirty="0"/>
          </a:p>
        </p:txBody>
      </p:sp>
      <p:grpSp>
        <p:nvGrpSpPr>
          <p:cNvPr id="6" name="Canvas 1384"/>
          <p:cNvGrpSpPr/>
          <p:nvPr/>
        </p:nvGrpSpPr>
        <p:grpSpPr>
          <a:xfrm>
            <a:off x="1320800" y="2395891"/>
            <a:ext cx="5498361" cy="3648561"/>
            <a:chOff x="0" y="0"/>
            <a:chExt cx="4391935" cy="300863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4324985" cy="3008630"/>
            </a:xfrm>
            <a:prstGeom prst="rect">
              <a:avLst/>
            </a:prstGeom>
            <a:noFill/>
          </p:spPr>
        </p:sp>
        <p:pic>
          <p:nvPicPr>
            <p:cNvPr id="8" name="Picture 7" descr="\\CCISERVER\Common\Publishing\Working\In Development\3260 Word 2016 Core\Screens\wd-119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0756" y="14427"/>
              <a:ext cx="3021179" cy="2970173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35998" y="121103"/>
              <a:ext cx="1533071" cy="2309051"/>
              <a:chOff x="86103" y="121103"/>
              <a:chExt cx="1533071" cy="2309051"/>
            </a:xfrm>
          </p:grpSpPr>
          <p:cxnSp>
            <p:nvCxnSpPr>
              <p:cNvPr id="10" name="Line 21"/>
              <p:cNvCxnSpPr/>
              <p:nvPr/>
            </p:nvCxnSpPr>
            <p:spPr bwMode="auto">
              <a:xfrm>
                <a:off x="740988" y="285191"/>
                <a:ext cx="856146" cy="36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89403" y="121103"/>
                <a:ext cx="611121" cy="324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18288" tIns="18288" rIns="18288" bIns="18288" anchor="t" anchorCtr="0" upright="1">
                <a:noAutofit/>
              </a:bodyPr>
              <a:lstStyle/>
              <a:p>
                <a:pPr marL="0" marR="0" algn="l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First Line Indent</a:t>
                </a:r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86103" y="1122261"/>
                <a:ext cx="1533071" cy="1307893"/>
                <a:chOff x="86103" y="1122261"/>
                <a:chExt cx="1533071" cy="1307893"/>
              </a:xfrm>
            </p:grpSpPr>
            <p:cxnSp>
              <p:nvCxnSpPr>
                <p:cNvPr id="13" name="Line 15"/>
                <p:cNvCxnSpPr/>
                <p:nvPr/>
              </p:nvCxnSpPr>
              <p:spPr bwMode="auto">
                <a:xfrm>
                  <a:off x="762716" y="1808118"/>
                  <a:ext cx="856458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4" name="Text Box 16"/>
                <p:cNvSpPr txBox="1">
                  <a:spLocks noChangeArrowheads="1"/>
                </p:cNvSpPr>
                <p:nvPr/>
              </p:nvSpPr>
              <p:spPr bwMode="auto">
                <a:xfrm>
                  <a:off x="86171" y="1656112"/>
                  <a:ext cx="785630" cy="3956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635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18288" tIns="18288" rIns="18288" bIns="18288" anchor="t" anchorCtr="0" upright="1">
                  <a:noAutofit/>
                </a:bodyPr>
                <a:lstStyle/>
                <a:p>
                  <a:pPr marL="0" marR="0" algn="l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>
                      <a:effectLst/>
                      <a:latin typeface="Segoe UI" panose="020B0502040204020203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Left and</a:t>
                  </a:r>
                  <a:br>
                    <a:rPr lang="en-US" sz="1200" b="1" dirty="0">
                      <a:effectLst/>
                      <a:latin typeface="Segoe UI" panose="020B0502040204020203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</a:br>
                  <a:r>
                    <a:rPr lang="en-US" sz="1200" b="1" dirty="0">
                      <a:effectLst/>
                      <a:latin typeface="Segoe UI" panose="020B0502040204020203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Right Indent</a:t>
                  </a:r>
                </a:p>
              </p:txBody>
            </p:sp>
            <p:cxnSp>
              <p:nvCxnSpPr>
                <p:cNvPr id="15" name="Line 18"/>
                <p:cNvCxnSpPr/>
                <p:nvPr/>
              </p:nvCxnSpPr>
              <p:spPr bwMode="auto">
                <a:xfrm>
                  <a:off x="768151" y="2339173"/>
                  <a:ext cx="850940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6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86103" y="2247422"/>
                  <a:ext cx="680150" cy="1827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rot="0" vert="horz" wrap="square" lIns="18288" tIns="18288" rIns="18288" bIns="18288" anchor="t" anchorCtr="0" upright="1">
                  <a:spAutoFit/>
                </a:bodyPr>
                <a:lstStyle/>
                <a:p>
                  <a:pPr marL="0" marR="0" algn="l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>
                      <a:effectLst/>
                      <a:latin typeface="Segoe UI" panose="020B0502040204020203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Left Indent</a:t>
                  </a:r>
                </a:p>
              </p:txBody>
            </p:sp>
            <p:cxnSp>
              <p:nvCxnSpPr>
                <p:cNvPr id="17" name="Line 24"/>
                <p:cNvCxnSpPr/>
                <p:nvPr/>
              </p:nvCxnSpPr>
              <p:spPr bwMode="auto">
                <a:xfrm>
                  <a:off x="740988" y="1278891"/>
                  <a:ext cx="876032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18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86434" y="1122261"/>
                  <a:ext cx="546178" cy="318546"/>
                </a:xfrm>
                <a:prstGeom prst="rect">
                  <a:avLst/>
                </a:prstGeom>
                <a:noFill/>
                <a:ln>
                  <a:noFill/>
                </a:ln>
                <a:extLst/>
              </p:spPr>
              <p:txBody>
                <a:bodyPr rot="0" vert="horz" wrap="square" lIns="18288" tIns="18288" rIns="18288" bIns="18288" anchor="t" anchorCtr="0" upright="1">
                  <a:noAutofit/>
                </a:bodyPr>
                <a:lstStyle/>
                <a:p>
                  <a:pPr marL="0" marR="0" algn="l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200" b="1" dirty="0">
                      <a:effectLst/>
                      <a:latin typeface="Segoe UI" panose="020B0502040204020203" pitchFamily="34" charset="0"/>
                      <a:ea typeface="Times New Roman" panose="02020603050405020304" pitchFamily="18" charset="0"/>
                      <a:cs typeface="Arial" panose="020B0604020202020204" pitchFamily="34" charset="0"/>
                    </a:rPr>
                    <a:t>Hanging Indent </a:t>
                  </a:r>
                </a:p>
              </p:txBody>
            </p:sp>
          </p:grpSp>
        </p:grpSp>
      </p:grp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02BB999A-A693-4DFE-A8DE-80DADD9F4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8C000F1-EF20-49CD-9055-EDF5DF1E8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45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Setting Indents on the Ruler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lvl="1">
              <a:spcBef>
                <a:spcPts val="1200"/>
              </a:spcBef>
            </a:pPr>
            <a:r>
              <a:rPr lang="en-US" dirty="0"/>
              <a:t>Click the Tab Selector until the appropriate indent marker displays, then click on the ruler at the required location for the indent</a:t>
            </a:r>
          </a:p>
          <a:p>
            <a:pPr lvl="2"/>
            <a:r>
              <a:rPr lang="en-US" dirty="0"/>
              <a:t>Click continuously through the options until at you see the required marker</a:t>
            </a:r>
          </a:p>
          <a:p>
            <a:pPr lvl="2"/>
            <a:r>
              <a:rPr lang="en-US" dirty="0"/>
              <a:t>ScreenTip displays to indicate the marker type</a:t>
            </a:r>
          </a:p>
          <a:p>
            <a:pPr lvl="1"/>
            <a:endParaRPr lang="en-US" dirty="0"/>
          </a:p>
        </p:txBody>
      </p:sp>
      <p:grpSp>
        <p:nvGrpSpPr>
          <p:cNvPr id="6" name="Canvas 1385"/>
          <p:cNvGrpSpPr/>
          <p:nvPr/>
        </p:nvGrpSpPr>
        <p:grpSpPr>
          <a:xfrm>
            <a:off x="2474276" y="2208531"/>
            <a:ext cx="6233474" cy="1245869"/>
            <a:chOff x="-1" y="-5282"/>
            <a:chExt cx="5186046" cy="1036522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5186045" cy="1031240"/>
            </a:xfrm>
            <a:prstGeom prst="rect">
              <a:avLst/>
            </a:prstGeom>
            <a:noFill/>
          </p:spPr>
        </p:sp>
        <p:pic>
          <p:nvPicPr>
            <p:cNvPr id="8" name="Picture 7" descr="\\CCISERVER\Common\Publishing\Working\In Development\3260 Word 2016 Core\Screens\wd-120.png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988" b="-174"/>
            <a:stretch/>
          </p:blipFill>
          <p:spPr bwMode="auto">
            <a:xfrm>
              <a:off x="38085" y="486667"/>
              <a:ext cx="5061531" cy="16381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9" name="Text Box 4"/>
            <p:cNvSpPr txBox="1">
              <a:spLocks noChangeArrowheads="1"/>
            </p:cNvSpPr>
            <p:nvPr/>
          </p:nvSpPr>
          <p:spPr bwMode="auto">
            <a:xfrm>
              <a:off x="-1" y="-5282"/>
              <a:ext cx="1924858" cy="350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38100" tIns="38100" rIns="38100" bIns="38100" anchor="t" anchorCtr="0" upright="1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685800" algn="l"/>
                  <a:tab pos="1371600" algn="l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Tab	First Line	Hanging</a:t>
              </a:r>
            </a:p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685800" algn="l"/>
                  <a:tab pos="1371600" algn="l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Selector	Indent	Indent</a:t>
              </a:r>
            </a:p>
          </p:txBody>
        </p:sp>
        <p:cxnSp>
          <p:nvCxnSpPr>
            <p:cNvPr id="10" name="Line 5"/>
            <p:cNvCxnSpPr/>
            <p:nvPr/>
          </p:nvCxnSpPr>
          <p:spPr bwMode="auto">
            <a:xfrm>
              <a:off x="104273" y="341176"/>
              <a:ext cx="600" cy="1778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6"/>
            <p:cNvCxnSpPr/>
            <p:nvPr/>
          </p:nvCxnSpPr>
          <p:spPr bwMode="auto">
            <a:xfrm>
              <a:off x="840608" y="350677"/>
              <a:ext cx="600" cy="1632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923119" y="870509"/>
              <a:ext cx="4073163" cy="1530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457200" algn="ctr"/>
                  <a:tab pos="4800600" algn="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Left Indent	Right Indent</a:t>
              </a:r>
            </a:p>
          </p:txBody>
        </p:sp>
        <p:cxnSp>
          <p:nvCxnSpPr>
            <p:cNvPr id="13" name="Line 8"/>
            <p:cNvCxnSpPr/>
            <p:nvPr/>
          </p:nvCxnSpPr>
          <p:spPr bwMode="auto">
            <a:xfrm flipH="1" flipV="1">
              <a:off x="1261514" y="635804"/>
              <a:ext cx="1900" cy="19051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Line 9"/>
            <p:cNvCxnSpPr/>
            <p:nvPr/>
          </p:nvCxnSpPr>
          <p:spPr bwMode="auto">
            <a:xfrm flipH="1" flipV="1">
              <a:off x="4623300" y="612902"/>
              <a:ext cx="700" cy="20321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10"/>
            <p:cNvCxnSpPr/>
            <p:nvPr/>
          </p:nvCxnSpPr>
          <p:spPr bwMode="auto">
            <a:xfrm>
              <a:off x="1260106" y="339276"/>
              <a:ext cx="600" cy="22542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6" name="Picture 15" descr="\\CCISERVER\Common\Publishing\Working\In Development\3260 Word 2016 Core\Screens\wd-12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1912" y="5035868"/>
            <a:ext cx="764696" cy="42150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5D02063A-6381-4233-A9B8-91B06B1C4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63D61BDF-57A2-4EBC-B9EC-00127736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1394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Setting Indents on the Ruler</a:t>
            </a:r>
          </a:p>
          <a:p>
            <a:pPr lvl="1"/>
            <a:r>
              <a:rPr lang="en-US" dirty="0"/>
              <a:t>When you click to set or modify an indent marker on the ruler, a vertical line appears as a guide for the indent position</a:t>
            </a:r>
          </a:p>
          <a:p>
            <a:pPr lvl="1"/>
            <a:endParaRPr lang="en-US" dirty="0"/>
          </a:p>
        </p:txBody>
      </p:sp>
      <p:pic>
        <p:nvPicPr>
          <p:cNvPr id="6" name="Picture 5" descr="\\CCISERVER\Common\Publishing\Working\In Development\3260 Word 2016 Core\Screens\wd-123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937"/>
          <a:stretch/>
        </p:blipFill>
        <p:spPr bwMode="auto">
          <a:xfrm>
            <a:off x="1464949" y="3068362"/>
            <a:ext cx="6142351" cy="23248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D06D36D-07AC-447C-96AD-CBEC9E77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50CB08-B2E6-4D72-97B4-282E43936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860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Paragraph Group</a:t>
            </a:r>
          </a:p>
          <a:p>
            <a:pPr lvl="1"/>
            <a:r>
              <a:rPr lang="en-US" dirty="0"/>
              <a:t>To set very precise paragraph indents:</a:t>
            </a:r>
          </a:p>
          <a:p>
            <a:pPr lvl="2"/>
            <a:r>
              <a:rPr lang="en-US" dirty="0"/>
              <a:t>on the Layout tab, in the Paragraph group, set the indent measurement from the </a:t>
            </a:r>
            <a:r>
              <a:rPr lang="en-US" b="1" dirty="0"/>
              <a:t>Left</a:t>
            </a:r>
            <a:r>
              <a:rPr lang="en-US" dirty="0"/>
              <a:t> or </a:t>
            </a:r>
            <a:r>
              <a:rPr lang="en-US" b="1" dirty="0"/>
              <a:t>Right</a:t>
            </a:r>
            <a:r>
              <a:rPr lang="en-US" dirty="0"/>
              <a:t> margin, or </a:t>
            </a:r>
          </a:p>
          <a:p>
            <a:pPr lvl="2"/>
            <a:r>
              <a:rPr lang="en-US" dirty="0"/>
              <a:t>on the Home tab, in the Paragraph group, click the </a:t>
            </a:r>
            <a:r>
              <a:rPr lang="en-US" b="1" dirty="0"/>
              <a:t>Paragraph Settings </a:t>
            </a:r>
            <a:r>
              <a:rPr lang="en-US" dirty="0"/>
              <a:t>dialog box launcher</a:t>
            </a:r>
          </a:p>
        </p:txBody>
      </p:sp>
      <p:pic>
        <p:nvPicPr>
          <p:cNvPr id="6" name="Picture 5" descr="\\CCISERVER\Common\Publishing\Working\In Development\3260 Word 2016 Core\Screens\wd-12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782" y="3711379"/>
            <a:ext cx="3613118" cy="9057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DBE558E-5026-46F9-B7AC-2EF80C2C9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51BB0E1-6977-4C47-B9D1-9D42BF037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0119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Adjusting the Indents</a:t>
            </a:r>
          </a:p>
          <a:p>
            <a:pPr lvl="1"/>
            <a:r>
              <a:rPr lang="en-US" dirty="0"/>
              <a:t>To move or adjust an indent marker:</a:t>
            </a:r>
          </a:p>
          <a:p>
            <a:pPr lvl="2"/>
            <a:r>
              <a:rPr lang="en-US" dirty="0"/>
              <a:t>drag the indent marker to indent the paragraph at the required measurement, or</a:t>
            </a:r>
          </a:p>
          <a:p>
            <a:pPr lvl="2"/>
            <a:r>
              <a:rPr lang="en-US" dirty="0"/>
              <a:t>press ALT as you drag the indent marker to set precise indent measurements, or</a:t>
            </a:r>
          </a:p>
          <a:p>
            <a:pPr lvl="2"/>
            <a:r>
              <a:rPr lang="en-US" dirty="0"/>
              <a:t>on the Home tab, in the Paragraph group, click     (</a:t>
            </a:r>
            <a:r>
              <a:rPr lang="en-US" b="1" dirty="0"/>
              <a:t>Increase Indent</a:t>
            </a:r>
            <a:r>
              <a:rPr lang="en-US" dirty="0"/>
              <a:t>) or     (</a:t>
            </a:r>
            <a:r>
              <a:rPr lang="en-US" b="1" dirty="0"/>
              <a:t>Decrease Indent</a:t>
            </a:r>
            <a:r>
              <a:rPr lang="en-US" dirty="0"/>
              <a:t>) </a:t>
            </a:r>
          </a:p>
        </p:txBody>
      </p:sp>
      <p:pic>
        <p:nvPicPr>
          <p:cNvPr id="6" name="Picture 5" descr="\\CCISERVER\Common\Publishing\Working\In Development\3260 Word 2016 Core\Screens\wd-13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050" y="3388056"/>
            <a:ext cx="197596" cy="197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3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1737" y="3388056"/>
            <a:ext cx="190735" cy="19759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1236A8-9056-45AB-BD5E-FCE600436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9BA7CD-C6B4-4A16-920B-4351C6AFF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523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Setting Tabs</a:t>
            </a:r>
          </a:p>
          <a:p>
            <a:pPr lvl="1"/>
            <a:r>
              <a:rPr lang="en-US" dirty="0"/>
              <a:t>To set </a:t>
            </a:r>
            <a:r>
              <a:rPr lang="en-US" i="1" dirty="0"/>
              <a:t>leaders</a:t>
            </a:r>
            <a:r>
              <a:rPr lang="en-US" dirty="0"/>
              <a:t> with tab positions, use the Tabs dialog box</a:t>
            </a:r>
          </a:p>
          <a:p>
            <a:pPr lvl="1"/>
            <a:r>
              <a:rPr lang="en-US" dirty="0"/>
              <a:t>Ruler is the fastest way to set and adjust tabs</a:t>
            </a:r>
          </a:p>
          <a:p>
            <a:pPr lvl="1"/>
            <a:r>
              <a:rPr lang="en-US" dirty="0"/>
              <a:t>Use the Tabs dialog box for more precise tab positions or leaders</a:t>
            </a:r>
          </a:p>
          <a:p>
            <a:pPr lvl="1"/>
            <a:r>
              <a:rPr lang="en-US" dirty="0"/>
              <a:t>Tabs can be set before you begin typing or applied to existing text</a:t>
            </a:r>
          </a:p>
          <a:p>
            <a:pPr lvl="1"/>
            <a:r>
              <a:rPr lang="en-US" dirty="0"/>
              <a:t>Press TAB to move the cursor from one column to the next while typing</a:t>
            </a:r>
          </a:p>
          <a:p>
            <a:pPr lvl="1"/>
            <a:r>
              <a:rPr lang="en-US" dirty="0"/>
              <a:t>Every time you press TAB, Word inserts</a:t>
            </a:r>
          </a:p>
          <a:p>
            <a:endParaRPr lang="en-US" dirty="0"/>
          </a:p>
        </p:txBody>
      </p:sp>
      <p:pic>
        <p:nvPicPr>
          <p:cNvPr id="6" name="Picture 5" descr="tab symb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877" y="4470717"/>
            <a:ext cx="303674" cy="18700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20F3FB6-D78E-4D6A-A682-650656878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D68D5E7-8309-471F-8219-EF112ECD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38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the Ruler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  <a:p>
            <a:pPr lvl="1"/>
            <a:r>
              <a:rPr lang="en-US" dirty="0"/>
              <a:t>To choose the tab type, click the Tab Selector box for the required tab type, and then click in the ruler at the tab stop position</a:t>
            </a:r>
          </a:p>
        </p:txBody>
      </p:sp>
      <p:pic>
        <p:nvPicPr>
          <p:cNvPr id="6" name="Picture 5" descr="\\CCISERVER\Common\Publishing\Working\In Development\3260 Word 2016 Core\Screens\wd-13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020" y="2309185"/>
            <a:ext cx="7506956" cy="136749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DAB52AD-4D53-477A-81EE-927CCC36B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06A02FA-7EDD-4FEA-B74F-7F0906E3D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7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E49B-D410-4FD9-B71D-1E8C29E6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808" y="1124712"/>
            <a:ext cx="10451592" cy="2386584"/>
          </a:xfrm>
        </p:spPr>
        <p:txBody>
          <a:bodyPr anchor="b">
            <a:normAutofit/>
          </a:bodyPr>
          <a:lstStyle/>
          <a:p>
            <a:pPr algn="ctr"/>
            <a:r>
              <a:rPr lang="en-US" sz="6000" dirty="0"/>
              <a:t>Microsoft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9779-5699-41D0-B1DC-BB253480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048" y="3602736"/>
            <a:ext cx="9144000" cy="16550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Lesson 3: Formatting Text and Paragraphs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FC74CD-4F1E-4D5D-866F-270EFD9D01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6CFC6D-8723-4075-B825-2A574590D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00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7095565" cy="4486275"/>
          </a:xfrm>
        </p:spPr>
        <p:txBody>
          <a:bodyPr/>
          <a:lstStyle/>
          <a:p>
            <a:r>
              <a:rPr lang="en-US" b="1" dirty="0"/>
              <a:t>Using the Tabs Dialog Box</a:t>
            </a:r>
          </a:p>
          <a:p>
            <a:pPr lvl="1"/>
            <a:r>
              <a:rPr lang="en-US" dirty="0"/>
              <a:t>To display the Tabs dialog box:</a:t>
            </a:r>
          </a:p>
          <a:p>
            <a:pPr lvl="2"/>
            <a:r>
              <a:rPr lang="en-US" dirty="0"/>
              <a:t>double-click any tab marker on the ruler, or 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Tabs</a:t>
            </a:r>
            <a:r>
              <a:rPr lang="en-US" dirty="0"/>
              <a:t> in the Paragraph dialog box</a:t>
            </a:r>
          </a:p>
          <a:p>
            <a:pPr lvl="1"/>
            <a:r>
              <a:rPr lang="en-US" dirty="0"/>
              <a:t>Type a measurement for the tab stop, select the alignment type, select the leader type, and then click </a:t>
            </a:r>
            <a:r>
              <a:rPr lang="en-US" b="1" dirty="0"/>
              <a:t>Set</a:t>
            </a:r>
          </a:p>
        </p:txBody>
      </p:sp>
      <p:pic>
        <p:nvPicPr>
          <p:cNvPr id="6" name="Picture 5" descr="\\CCISERVER\Common\Publishing\Working\In Development\3260 Word 2016 Core\Screens\wd-13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6851" y="2070427"/>
            <a:ext cx="2806345" cy="329986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01C212-D2C1-49DC-ABDA-B93FDE278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F02A971-39CE-448C-85DE-1657F652D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40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 Spacing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the Format Painter</a:t>
            </a:r>
          </a:p>
          <a:p>
            <a:pPr lvl="1"/>
            <a:r>
              <a:rPr lang="en-US" dirty="0"/>
              <a:t>To apply formatting features from one piece of text to:</a:t>
            </a:r>
          </a:p>
          <a:p>
            <a:pPr lvl="2"/>
            <a:r>
              <a:rPr lang="en-US" b="1" dirty="0"/>
              <a:t>another piece of text</a:t>
            </a:r>
            <a:r>
              <a:rPr lang="en-US" dirty="0"/>
              <a:t>: on the Home tab, in the Clipboard group, click </a:t>
            </a:r>
            <a:r>
              <a:rPr lang="en-US" b="1" dirty="0"/>
              <a:t>Format Painter</a:t>
            </a:r>
            <a:r>
              <a:rPr lang="en-US" dirty="0"/>
              <a:t> and then click the next piece of text</a:t>
            </a:r>
          </a:p>
          <a:p>
            <a:pPr lvl="2"/>
            <a:r>
              <a:rPr lang="en-US" b="1" dirty="0"/>
              <a:t>multiple pieces of text</a:t>
            </a:r>
            <a:r>
              <a:rPr lang="en-US" dirty="0"/>
              <a:t>: on the Home tab, in the Clipboard group, double-click </a:t>
            </a:r>
            <a:r>
              <a:rPr lang="en-US" b="1" dirty="0"/>
              <a:t>Format Painter </a:t>
            </a:r>
            <a:r>
              <a:rPr lang="en-US" dirty="0"/>
              <a:t>and click each subsequent piece of text</a:t>
            </a:r>
          </a:p>
          <a:p>
            <a:pPr lvl="1"/>
            <a:r>
              <a:rPr lang="en-US" dirty="0"/>
              <a:t>To turn the Format Painter off:</a:t>
            </a:r>
          </a:p>
          <a:p>
            <a:pPr lvl="2"/>
            <a:r>
              <a:rPr lang="en-US" dirty="0"/>
              <a:t>on the Home tab, in the Clipboard group, click </a:t>
            </a:r>
            <a:r>
              <a:rPr lang="en-US" b="1" dirty="0"/>
              <a:t>Format Painter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ESC, or</a:t>
            </a:r>
          </a:p>
          <a:p>
            <a:pPr lvl="2"/>
            <a:r>
              <a:rPr lang="en-US" dirty="0"/>
              <a:t>click another command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AA742B-728E-43BB-B598-B61B88705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02990-BB6A-4BF0-B8B9-63834CAF3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5914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with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Style </a:t>
            </a:r>
            <a:r>
              <a:rPr lang="en-US" dirty="0"/>
              <a:t>– Combination of character and paragraph formatting saved with a unique style name</a:t>
            </a:r>
          </a:p>
          <a:p>
            <a:r>
              <a:rPr lang="en-US" b="1" dirty="0"/>
              <a:t>Paragraph</a:t>
            </a:r>
          </a:p>
          <a:p>
            <a:pPr lvl="1"/>
            <a:r>
              <a:rPr lang="en-US" dirty="0"/>
              <a:t>Affects</a:t>
            </a:r>
            <a:r>
              <a:rPr lang="en-US" b="1" dirty="0"/>
              <a:t> </a:t>
            </a:r>
            <a:r>
              <a:rPr lang="en-US" dirty="0"/>
              <a:t>the</a:t>
            </a:r>
            <a:r>
              <a:rPr lang="en-US" b="1" dirty="0"/>
              <a:t> </a:t>
            </a:r>
            <a:r>
              <a:rPr lang="en-US" dirty="0"/>
              <a:t>appearance and position of the entire paragraph</a:t>
            </a:r>
          </a:p>
          <a:p>
            <a:r>
              <a:rPr lang="en-US" b="1" dirty="0"/>
              <a:t>Character</a:t>
            </a:r>
          </a:p>
          <a:p>
            <a:pPr lvl="1"/>
            <a:r>
              <a:rPr lang="en-US" dirty="0"/>
              <a:t>Affects the selected block of text, and can include any formatting attributes found in the Font dialog box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5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038" y="3628611"/>
            <a:ext cx="189865" cy="189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5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119" y="2681333"/>
            <a:ext cx="208281" cy="23803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59469B-9A5B-484D-A95B-D4E93B218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5A245C-D675-4909-B593-E8795D132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268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with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Applying a paragraph style can change the appearance of any text already formatted with a character style</a:t>
            </a:r>
          </a:p>
          <a:p>
            <a:pPr lvl="0"/>
            <a:r>
              <a:rPr lang="en-US" dirty="0"/>
              <a:t>Character formatting can be toggled on and off</a:t>
            </a:r>
          </a:p>
          <a:p>
            <a:pPr lvl="0"/>
            <a:r>
              <a:rPr lang="en-US" dirty="0"/>
              <a:t>Can use several built-in styles</a:t>
            </a:r>
          </a:p>
          <a:p>
            <a:pPr lvl="1"/>
            <a:r>
              <a:rPr lang="en-US" i="1" dirty="0"/>
              <a:t>Normal</a:t>
            </a:r>
            <a:r>
              <a:rPr lang="en-US" dirty="0"/>
              <a:t> applies default character and paragraph formatting unless other styles are applied</a:t>
            </a:r>
          </a:p>
          <a:p>
            <a:pPr lvl="0"/>
            <a:r>
              <a:rPr lang="en-US" dirty="0"/>
              <a:t>Styles</a:t>
            </a:r>
            <a:r>
              <a:rPr lang="en-US" b="1" dirty="0"/>
              <a:t> </a:t>
            </a:r>
            <a:r>
              <a:rPr lang="en-US" dirty="0"/>
              <a:t>task pane contains a collection of built-in styles</a:t>
            </a:r>
          </a:p>
          <a:p>
            <a:pPr lvl="1"/>
            <a:r>
              <a:rPr lang="en-US" dirty="0"/>
              <a:t>Point at a style to view the specific attributes set within the style 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76DAA4-50A4-468E-97B3-A195075A1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9C0E16-5276-40A2-90A4-A6329EDAD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4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with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Quick Styles</a:t>
            </a:r>
          </a:p>
          <a:p>
            <a:pPr lvl="1"/>
            <a:r>
              <a:rPr lang="en-US" dirty="0"/>
              <a:t>Any style displayed in a gallery is referred to as a quick style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If text is selected, point at the thumbnail to display a live preview of how the selected text will appear when the style is applied</a:t>
            </a:r>
          </a:p>
        </p:txBody>
      </p:sp>
      <p:pic>
        <p:nvPicPr>
          <p:cNvPr id="6" name="Picture 5" descr="\\CCISERVER\Common\Publishing\Working\In Development\3260 Word 2016 Core\Screens\wd-13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3134" y="2667021"/>
            <a:ext cx="4277723" cy="6799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38.pn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41705"/>
          <a:stretch/>
        </p:blipFill>
        <p:spPr bwMode="auto">
          <a:xfrm>
            <a:off x="1673134" y="4330004"/>
            <a:ext cx="6293118" cy="178484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8E065B-1550-45BB-82F9-6147EF063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06C1FF-F858-4719-B506-693C6D35E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967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with Styles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838200" y="1690688"/>
            <a:ext cx="8915401" cy="4486275"/>
          </a:xfrm>
        </p:spPr>
        <p:txBody>
          <a:bodyPr/>
          <a:lstStyle/>
          <a:p>
            <a:r>
              <a:rPr lang="en-US" b="1" dirty="0"/>
              <a:t>Using the Styles Pane</a:t>
            </a:r>
          </a:p>
          <a:p>
            <a:pPr lvl="1"/>
            <a:r>
              <a:rPr lang="en-US" dirty="0"/>
              <a:t>To view more styles, click the </a:t>
            </a:r>
            <a:r>
              <a:rPr lang="en-US" b="1" dirty="0"/>
              <a:t>Styles</a:t>
            </a:r>
            <a:r>
              <a:rPr lang="en-US" dirty="0"/>
              <a:t> dialog box launcher in the Styles group in the Home tab</a:t>
            </a:r>
          </a:p>
          <a:p>
            <a:pPr lvl="1"/>
            <a:r>
              <a:rPr lang="en-US" dirty="0"/>
              <a:t>View specific attributes of a style by pointing your cursor at the style name to display a ScreenTip</a:t>
            </a:r>
          </a:p>
        </p:txBody>
      </p:sp>
      <p:pic>
        <p:nvPicPr>
          <p:cNvPr id="8" name="Picture 7" descr="\\CCISERVER\Common\Publishing\Working\In Development\3260 Word 2016 Core\Screens\wd-14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2847" y="2116813"/>
            <a:ext cx="1541388" cy="383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\\CCISERVER\Common\Publishing\Working\In Development\3260 Word 2016 Core\Screens\wd-14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935" y="3813985"/>
            <a:ext cx="3408053" cy="18883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F73B1C-1142-4CCC-8665-5D8019B9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87452B-0730-4039-B29E-60E530408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72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Organizing List Information</a:t>
            </a:r>
          </a:p>
        </p:txBody>
      </p:sp>
      <p:pic>
        <p:nvPicPr>
          <p:cNvPr id="6" name="Picture 5" descr="\\CCISERVER\Common\Publishing\Working\In Development\3260 Word 2016 Core\Screens\wd-15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651" y="1690687"/>
            <a:ext cx="9028698" cy="42932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DE4760-D65D-4BCD-9CBA-89AAFF221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7A3C57-E851-43EB-8CDA-B258F7B9E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0420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Organizing List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Create bulleted, numbered and multilevel lists using the </a:t>
            </a:r>
            <a:r>
              <a:rPr lang="en-US" b="1" dirty="0"/>
              <a:t>Bullets</a:t>
            </a:r>
            <a:r>
              <a:rPr lang="en-US" dirty="0"/>
              <a:t>, </a:t>
            </a:r>
            <a:r>
              <a:rPr lang="en-US" b="1" dirty="0"/>
              <a:t>Numbering</a:t>
            </a:r>
            <a:r>
              <a:rPr lang="en-US" dirty="0"/>
              <a:t> or </a:t>
            </a:r>
            <a:r>
              <a:rPr lang="en-US" b="1" dirty="0"/>
              <a:t>Multilevel List</a:t>
            </a:r>
            <a:r>
              <a:rPr lang="en-US" dirty="0"/>
              <a:t> buttons</a:t>
            </a:r>
          </a:p>
          <a:p>
            <a:endParaRPr lang="en-US" sz="3200" dirty="0"/>
          </a:p>
          <a:p>
            <a:endParaRPr lang="en-US" sz="3200" dirty="0"/>
          </a:p>
          <a:p>
            <a:r>
              <a:rPr lang="en-US" dirty="0"/>
              <a:t>To apply a bullet, numbering or multilevel list style to text, on the Home tab, in the Paragraph group, click the appropriate button</a:t>
            </a:r>
          </a:p>
          <a:p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1332217" y="2624722"/>
            <a:ext cx="1836432" cy="1152296"/>
            <a:chOff x="3056930" y="2039444"/>
            <a:chExt cx="1067864" cy="789132"/>
          </a:xfrm>
        </p:grpSpPr>
        <p:pic>
          <p:nvPicPr>
            <p:cNvPr id="31" name="Picture 30" descr="\\CCISERVER\Common\Publishing\Working\In Development\3260 Word 2016 Core\Screens\wd-152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063" y="2318800"/>
              <a:ext cx="881443" cy="2322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Text Box 62"/>
            <p:cNvSpPr txBox="1">
              <a:spLocks noChangeArrowheads="1"/>
            </p:cNvSpPr>
            <p:nvPr/>
          </p:nvSpPr>
          <p:spPr bwMode="auto">
            <a:xfrm>
              <a:off x="3056930" y="2039444"/>
              <a:ext cx="1067864" cy="12646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ctr" anchorCtr="0" upright="1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381000" algn="r"/>
                  <a:tab pos="1714500" algn="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Bullets	Multilevel List</a:t>
              </a:r>
            </a:p>
          </p:txBody>
        </p:sp>
        <p:sp>
          <p:nvSpPr>
            <p:cNvPr id="33" name="Text Box 63"/>
            <p:cNvSpPr txBox="1">
              <a:spLocks noChangeArrowheads="1"/>
            </p:cNvSpPr>
            <p:nvPr/>
          </p:nvSpPr>
          <p:spPr bwMode="auto">
            <a:xfrm>
              <a:off x="3267642" y="2705725"/>
              <a:ext cx="543302" cy="12285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ctr" anchorCtr="0" upright="1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342900" algn="ct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Numbering</a:t>
              </a:r>
            </a:p>
          </p:txBody>
        </p:sp>
        <p:cxnSp>
          <p:nvCxnSpPr>
            <p:cNvPr id="34" name="AutoShape 64"/>
            <p:cNvCxnSpPr>
              <a:cxnSpLocks noChangeShapeType="1"/>
            </p:cNvCxnSpPr>
            <p:nvPr/>
          </p:nvCxnSpPr>
          <p:spPr bwMode="auto">
            <a:xfrm>
              <a:off x="3185800" y="2161525"/>
              <a:ext cx="600" cy="1905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5" name="AutoShape 65"/>
            <p:cNvCxnSpPr>
              <a:cxnSpLocks noChangeShapeType="1"/>
            </p:cNvCxnSpPr>
            <p:nvPr/>
          </p:nvCxnSpPr>
          <p:spPr bwMode="auto">
            <a:xfrm>
              <a:off x="3820355" y="2161525"/>
              <a:ext cx="700" cy="1905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6" name="AutoShape 66"/>
            <p:cNvCxnSpPr>
              <a:cxnSpLocks noChangeShapeType="1"/>
            </p:cNvCxnSpPr>
            <p:nvPr/>
          </p:nvCxnSpPr>
          <p:spPr bwMode="auto">
            <a:xfrm flipV="1">
              <a:off x="3531828" y="2515225"/>
              <a:ext cx="700" cy="190500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14BA3-58CD-4349-8B3F-F54C57C59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B3A4EA-B0FA-4089-9D1C-791A43162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7701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Organizing List Information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Variations of each style can be viewed and selected by clicking the arrow at the right edge of each button</a:t>
            </a:r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45455" y="3041650"/>
            <a:ext cx="1101090" cy="774700"/>
          </a:xfrm>
          <a:prstGeom prst="rect">
            <a:avLst/>
          </a:prstGeom>
          <a:noFill/>
        </p:spPr>
      </p:sp>
      <p:pic>
        <p:nvPicPr>
          <p:cNvPr id="7" name="Picture 6" descr="\\CCISERVER\Common\Publishing\Working\In Development\3260 Word 2016 Core\Screens\wd-15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827" y="2747961"/>
            <a:ext cx="2655147" cy="17659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15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146" y="2747962"/>
            <a:ext cx="2207546" cy="31012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1F20BC-A00B-4081-9BB5-A1663965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99B84A-8F16-4412-843D-DFA2014D8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995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Organizing List Information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/>
              <a:t>Customizing the Lists</a:t>
            </a:r>
          </a:p>
          <a:p>
            <a:pPr lvl="1"/>
            <a:r>
              <a:rPr lang="en-US" dirty="0"/>
              <a:t>To change a bullet style format, click the arrow for Bullets</a:t>
            </a:r>
          </a:p>
          <a:p>
            <a:pPr lvl="1"/>
            <a:r>
              <a:rPr lang="en-US" dirty="0"/>
              <a:t>To stop using a list style, turn it off by clicking the button again</a:t>
            </a:r>
          </a:p>
          <a:p>
            <a:pPr lvl="1"/>
            <a:r>
              <a:rPr lang="en-US" dirty="0"/>
              <a:t>If finished entering items in the list, press ENTER twice to exit the list</a:t>
            </a:r>
          </a:p>
          <a:p>
            <a:pPr lvl="1"/>
            <a:r>
              <a:rPr lang="en-US" dirty="0"/>
              <a:t>To change the level for a bulleted or numbered list, click the arrow for the button and then click </a:t>
            </a:r>
            <a:r>
              <a:rPr lang="en-US" b="1" dirty="0"/>
              <a:t>Change</a:t>
            </a:r>
            <a:r>
              <a:rPr lang="en-US" dirty="0"/>
              <a:t> </a:t>
            </a:r>
            <a:r>
              <a:rPr lang="en-US" b="1" dirty="0"/>
              <a:t>List Level</a:t>
            </a:r>
          </a:p>
          <a:p>
            <a:pPr lvl="1"/>
            <a:r>
              <a:rPr lang="en-US" dirty="0"/>
              <a:t>To remove a list style from the list, select the list and click </a:t>
            </a:r>
            <a:r>
              <a:rPr lang="en-US" b="1" dirty="0"/>
              <a:t>Clear All Formatting</a:t>
            </a:r>
            <a:r>
              <a:rPr lang="en-US" dirty="0"/>
              <a:t>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45455" y="3041650"/>
            <a:ext cx="1101090" cy="774700"/>
          </a:xfrm>
          <a:prstGeom prst="rect">
            <a:avLst/>
          </a:prstGeom>
          <a:noFill/>
        </p:spPr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515B02-C6D1-4028-954B-27539C22E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CEEEC-70F0-42C8-8A1A-6E8EA9DFA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7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/>
          <a:p>
            <a:pPr lvl="0"/>
            <a:r>
              <a:rPr lang="en-US" dirty="0"/>
              <a:t>apply common formatting attributes</a:t>
            </a:r>
          </a:p>
          <a:p>
            <a:pPr lvl="0"/>
            <a:r>
              <a:rPr lang="en-US" dirty="0"/>
              <a:t>adjust text alignment</a:t>
            </a:r>
          </a:p>
          <a:p>
            <a:pPr lvl="0"/>
            <a:r>
              <a:rPr lang="en-US" dirty="0"/>
              <a:t>change line and paragraph spacing</a:t>
            </a:r>
          </a:p>
          <a:p>
            <a:pPr lvl="0"/>
            <a:r>
              <a:rPr lang="en-US" dirty="0"/>
              <a:t>indent paragraphs</a:t>
            </a:r>
          </a:p>
          <a:p>
            <a:r>
              <a:rPr lang="en-US" dirty="0"/>
              <a:t>understand what a tab stop is and recognize different types of tab stops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set, modify or delete tab stops</a:t>
            </a:r>
          </a:p>
          <a:p>
            <a:pPr lvl="0"/>
            <a:r>
              <a:rPr lang="en-US" dirty="0"/>
              <a:t>use the Format Painter</a:t>
            </a:r>
          </a:p>
          <a:p>
            <a:pPr lvl="0"/>
            <a:r>
              <a:rPr lang="en-US" dirty="0"/>
              <a:t>apply Quick Styles </a:t>
            </a:r>
          </a:p>
          <a:p>
            <a:pPr lvl="0"/>
            <a:r>
              <a:rPr lang="en-US" dirty="0"/>
              <a:t>create bulleted, numbered or multilevel lists</a:t>
            </a:r>
          </a:p>
          <a:p>
            <a:pPr lvl="0"/>
            <a:r>
              <a:rPr lang="en-US" dirty="0"/>
              <a:t>customize list numbering or levels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F67CF0-5D02-422C-A034-FA53EF3ED1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F87584-2B6C-404E-8E55-424F6CF85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8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Organizing List Information</a:t>
            </a:r>
            <a:endParaRPr lang="en-US" dirty="0"/>
          </a:p>
        </p:txBody>
      </p:sp>
      <p:sp>
        <p:nvSpPr>
          <p:cNvPr id="26" name="Content Placeholder 2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 Defining a New List Style</a:t>
            </a:r>
          </a:p>
          <a:p>
            <a:pPr lvl="1"/>
            <a:r>
              <a:rPr lang="en-US" dirty="0"/>
              <a:t>To customize an existing style format, use </a:t>
            </a:r>
            <a:r>
              <a:rPr lang="en-US" b="1" dirty="0"/>
              <a:t>Define New Bullet</a:t>
            </a:r>
            <a:r>
              <a:rPr lang="en-US" dirty="0"/>
              <a:t>, or </a:t>
            </a:r>
            <a:r>
              <a:rPr lang="en-US" b="1" dirty="0"/>
              <a:t>Define New Number Format</a:t>
            </a:r>
            <a:endParaRPr lang="en-US" dirty="0"/>
          </a:p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45455" y="3041650"/>
            <a:ext cx="1101090" cy="774700"/>
          </a:xfrm>
          <a:prstGeom prst="rect">
            <a:avLst/>
          </a:prstGeom>
          <a:noFill/>
        </p:spPr>
      </p:sp>
      <p:pic>
        <p:nvPicPr>
          <p:cNvPr id="7" name="Picture 6" descr="\\CCISERVER\Common\Publishing\Working\In Development\3260 Word 2016 Core\Screens\wd-15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294" y="3027136"/>
            <a:ext cx="2095519" cy="2860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158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386" y="3027136"/>
            <a:ext cx="2015057" cy="32940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8F377B-9C38-4A6B-BC0E-8D13DBC3B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4755F-2857-4C5D-B82C-F0A830F01F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562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Organizing List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Changing the List Numbering</a:t>
            </a:r>
          </a:p>
          <a:p>
            <a:pPr lvl="1"/>
            <a:r>
              <a:rPr lang="en-US" dirty="0"/>
              <a:t>To restart numbering, click the point to reset, and on the Home tab, in the Paragraph group, click the arrow for Numbering, and then click </a:t>
            </a:r>
            <a:r>
              <a:rPr lang="en-US" b="1" dirty="0"/>
              <a:t>Set Numbering Value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6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342" y="3429000"/>
            <a:ext cx="2223691" cy="201385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A603BE-DB36-4F2B-AF44-4408D492A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CF98529-70C4-465D-96E4-D5535CC20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0276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Organizing List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464645" cy="4486275"/>
          </a:xfrm>
        </p:spPr>
        <p:txBody>
          <a:bodyPr>
            <a:normAutofit/>
          </a:bodyPr>
          <a:lstStyle/>
          <a:p>
            <a:r>
              <a:rPr lang="en-US" b="1" dirty="0"/>
              <a:t>Creating a Multilevel List</a:t>
            </a:r>
          </a:p>
          <a:p>
            <a:pPr lvl="1"/>
            <a:r>
              <a:rPr lang="en-US" dirty="0"/>
              <a:t>To apply a multilevel list style, on the Home tab, in the Paragraph group, click      (</a:t>
            </a:r>
            <a:r>
              <a:rPr lang="en-US" b="1" dirty="0"/>
              <a:t>Multilevel</a:t>
            </a:r>
            <a:r>
              <a:rPr lang="en-US" dirty="0"/>
              <a:t> </a:t>
            </a:r>
            <a:r>
              <a:rPr lang="en-US" b="1" dirty="0"/>
              <a:t>List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To use a different numbering format, click the format in the list library</a:t>
            </a:r>
          </a:p>
          <a:p>
            <a:pPr lvl="2"/>
            <a:r>
              <a:rPr lang="en-US" dirty="0"/>
              <a:t>To apply a numbering level to existing text:</a:t>
            </a:r>
          </a:p>
          <a:p>
            <a:pPr lvl="3"/>
            <a:r>
              <a:rPr lang="en-US" dirty="0"/>
              <a:t>press TAB to demote text or press SHIFT+TAB to promote text; or</a:t>
            </a:r>
          </a:p>
          <a:p>
            <a:pPr lvl="3"/>
            <a:r>
              <a:rPr lang="en-US" dirty="0"/>
              <a:t>click     (</a:t>
            </a:r>
            <a:r>
              <a:rPr lang="en-US" b="1" dirty="0"/>
              <a:t>Increase Indent</a:t>
            </a:r>
            <a:r>
              <a:rPr lang="en-US" dirty="0"/>
              <a:t>) to demote text or click     (</a:t>
            </a:r>
            <a:r>
              <a:rPr lang="en-US" b="1" dirty="0"/>
              <a:t>Decrease Indent</a:t>
            </a:r>
            <a:r>
              <a:rPr lang="en-US" dirty="0"/>
              <a:t>) to promote text</a:t>
            </a:r>
          </a:p>
          <a:p>
            <a:pPr lvl="2"/>
            <a:r>
              <a:rPr lang="en-US" dirty="0"/>
              <a:t>To change or customize a level for an item, on the Home tab, in the Paragraph group, click </a:t>
            </a:r>
            <a:r>
              <a:rPr lang="en-US" b="1" dirty="0"/>
              <a:t>Multilevel List</a:t>
            </a:r>
            <a:r>
              <a:rPr lang="en-US" dirty="0"/>
              <a:t>, and then click </a:t>
            </a:r>
            <a:r>
              <a:rPr lang="en-US" b="1" dirty="0"/>
              <a:t>Change List Level </a:t>
            </a:r>
            <a:r>
              <a:rPr lang="en-US" dirty="0"/>
              <a:t>or </a:t>
            </a:r>
            <a:r>
              <a:rPr lang="en-US" b="1" dirty="0"/>
              <a:t>Define New Multilevel List</a:t>
            </a:r>
            <a:endParaRPr lang="en-US" dirty="0"/>
          </a:p>
          <a:p>
            <a:pPr lvl="3"/>
            <a:endParaRPr lang="en-US" dirty="0"/>
          </a:p>
        </p:txBody>
      </p:sp>
      <p:pic>
        <p:nvPicPr>
          <p:cNvPr id="6" name="Picture 5" descr="\\CCISERVER\Common\Publishing\Working\In Development\3260 Word 2016 Core\Screens\wd-16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987" y="2624273"/>
            <a:ext cx="313851" cy="218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5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845" y="1741189"/>
            <a:ext cx="2079532" cy="3919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131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221" y="4025900"/>
            <a:ext cx="173736" cy="17373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\\CCISERVER\Common\Publishing\Working\In Development\3260 Word 2016 Core\Screens\wd-130.pn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605" y="4019550"/>
            <a:ext cx="173575" cy="17373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A32977A-3C29-4027-8791-552B516B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FC624B4-38B0-4117-BCD8-51C20D783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3706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274320">
            <a:normAutofit/>
          </a:bodyPr>
          <a:lstStyle/>
          <a:p>
            <a:pPr lvl="0"/>
            <a:r>
              <a:rPr lang="en-US" dirty="0"/>
              <a:t>apply common formatting attributes</a:t>
            </a:r>
          </a:p>
          <a:p>
            <a:pPr lvl="0"/>
            <a:r>
              <a:rPr lang="en-US" dirty="0"/>
              <a:t>adjust text alignment</a:t>
            </a:r>
          </a:p>
          <a:p>
            <a:pPr lvl="0"/>
            <a:r>
              <a:rPr lang="en-US" dirty="0"/>
              <a:t>change line and paragraph spacing</a:t>
            </a:r>
          </a:p>
          <a:p>
            <a:pPr lvl="0"/>
            <a:r>
              <a:rPr lang="en-US" dirty="0"/>
              <a:t>indent paragraphs</a:t>
            </a:r>
          </a:p>
          <a:p>
            <a:r>
              <a:rPr lang="en-US" dirty="0"/>
              <a:t>understand what a tab stop is and recognize different types of tab stops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set, modify or delete tab stops</a:t>
            </a:r>
          </a:p>
          <a:p>
            <a:pPr lvl="0"/>
            <a:r>
              <a:rPr lang="en-US" dirty="0"/>
              <a:t>use the Format Painter</a:t>
            </a:r>
          </a:p>
          <a:p>
            <a:pPr lvl="0"/>
            <a:r>
              <a:rPr lang="en-US" dirty="0"/>
              <a:t>apply Quick Styles </a:t>
            </a:r>
          </a:p>
          <a:p>
            <a:pPr lvl="0"/>
            <a:r>
              <a:rPr lang="en-US" dirty="0"/>
              <a:t>create bulleted, numbered or multilevel lists</a:t>
            </a:r>
          </a:p>
          <a:p>
            <a:pPr lvl="0"/>
            <a:r>
              <a:rPr lang="en-US" dirty="0"/>
              <a:t>customize list numbering or levels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FA7C03-9546-4797-AA8A-D7AD759220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80683-CC44-44DF-AE8B-B27D79D52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30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apply formatting to text characters:</a:t>
            </a:r>
          </a:p>
          <a:p>
            <a:pPr lvl="1"/>
            <a:r>
              <a:rPr lang="en-US" dirty="0"/>
              <a:t>on the Home tab, in the Font group, click the appropriate formatting button, or</a:t>
            </a:r>
          </a:p>
          <a:p>
            <a:pPr lvl="1"/>
            <a:r>
              <a:rPr lang="en-US" dirty="0"/>
              <a:t>use formatting options in the Font dialog box, or</a:t>
            </a:r>
          </a:p>
          <a:p>
            <a:pPr lvl="1"/>
            <a:r>
              <a:rPr lang="en-US" dirty="0"/>
              <a:t>press the appropriate keyboard shortcut for the formatting option to use, or</a:t>
            </a:r>
          </a:p>
          <a:p>
            <a:pPr lvl="1"/>
            <a:r>
              <a:rPr lang="en-US" dirty="0"/>
              <a:t>right-click text in the document, and click </a:t>
            </a:r>
            <a:r>
              <a:rPr lang="en-US" b="1" dirty="0"/>
              <a:t>Font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click the appropriate option on the Mini toolbar</a:t>
            </a:r>
          </a:p>
          <a:p>
            <a:r>
              <a:rPr lang="en-US" dirty="0"/>
              <a:t>Can apply formatting options as you type, or apply it after text is typed</a:t>
            </a:r>
          </a:p>
          <a:p>
            <a:r>
              <a:rPr lang="en-US" dirty="0"/>
              <a:t>To remove all formatting options from selected text, on the Home tab, in the Font group, click </a:t>
            </a:r>
          </a:p>
          <a:p>
            <a:endParaRPr lang="en-US" dirty="0"/>
          </a:p>
        </p:txBody>
      </p:sp>
      <p:pic>
        <p:nvPicPr>
          <p:cNvPr id="9" name="Picture 8" descr="\\CCISERVER\Common\Publishing\Working\In Development\3260 Word 2016 Core\Screens\wd-10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510" y="5303904"/>
            <a:ext cx="259286" cy="27253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94FCDF-B4CE-4261-AC50-74485E0B3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2FD2C9-7BED-4001-8F29-4F397F4D7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784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6541827" cy="4525963"/>
          </a:xfrm>
        </p:spPr>
        <p:txBody>
          <a:bodyPr>
            <a:normAutofit/>
          </a:bodyPr>
          <a:lstStyle/>
          <a:p>
            <a:r>
              <a:rPr lang="en-US" b="1" dirty="0"/>
              <a:t>Using the Font Dialog Box</a:t>
            </a:r>
          </a:p>
          <a:p>
            <a:pPr lvl="1"/>
            <a:r>
              <a:rPr lang="en-US" dirty="0"/>
              <a:t>To access the Font dialog box:</a:t>
            </a:r>
          </a:p>
          <a:p>
            <a:pPr lvl="2"/>
            <a:r>
              <a:rPr lang="en-US" dirty="0"/>
              <a:t>on the Home tab, in the Font group, click the  </a:t>
            </a:r>
            <a:r>
              <a:rPr lang="en-US" b="1" dirty="0"/>
              <a:t>Font</a:t>
            </a:r>
            <a:r>
              <a:rPr lang="en-US" dirty="0"/>
              <a:t> dialog box launcher; or</a:t>
            </a:r>
          </a:p>
          <a:p>
            <a:pPr lvl="2"/>
            <a:r>
              <a:rPr lang="en-US" dirty="0"/>
              <a:t>press CTRL+D; or</a:t>
            </a:r>
          </a:p>
          <a:p>
            <a:pPr lvl="2"/>
            <a:r>
              <a:rPr lang="en-US" dirty="0"/>
              <a:t>right-click selected text and click </a:t>
            </a:r>
            <a:r>
              <a:rPr lang="en-US" b="1" dirty="0"/>
              <a:t>Font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0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645" y="1870075"/>
            <a:ext cx="3762155" cy="381327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901834D-DD73-416B-9BFB-CC0B75B94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F2D61B7-955D-4A60-8F7E-178464FCA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4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Characters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Font Dialog Box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Text Effects</a:t>
            </a:r>
            <a:r>
              <a:rPr lang="en-US" dirty="0"/>
              <a:t> to view more options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1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235" y="2654901"/>
            <a:ext cx="2434767" cy="3394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Screens/wd-11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07" y="2654901"/>
            <a:ext cx="2434767" cy="339419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01918C-9B5C-43D8-BF07-DEF624668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A3850B-9430-4B06-A615-142EAF24D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304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format paragraphs:</a:t>
            </a:r>
          </a:p>
          <a:p>
            <a:pPr lvl="1"/>
            <a:r>
              <a:rPr lang="en-US" dirty="0"/>
              <a:t>on the Home tab, in the Paragraph group, click the appropriate formatting button, or</a:t>
            </a:r>
          </a:p>
          <a:p>
            <a:pPr lvl="1"/>
            <a:r>
              <a:rPr lang="en-US" dirty="0"/>
              <a:t>use the formatting options in the Paragraph dialog box, or</a:t>
            </a:r>
          </a:p>
          <a:p>
            <a:pPr lvl="1"/>
            <a:r>
              <a:rPr lang="en-US" dirty="0"/>
              <a:t>press the appropriate keyboard shortcut for the desired formatting option, or</a:t>
            </a:r>
          </a:p>
          <a:p>
            <a:pPr lvl="1"/>
            <a:r>
              <a:rPr lang="en-US" dirty="0"/>
              <a:t>right-click the paragraph, and click </a:t>
            </a:r>
            <a:r>
              <a:rPr lang="en-US" b="1" dirty="0"/>
              <a:t>Paragraph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on the Mini toolbar, click the appropriate option</a:t>
            </a:r>
          </a:p>
          <a:p>
            <a:r>
              <a:rPr lang="en-US" dirty="0"/>
              <a:t>To remove all formatting options from paragraphs, on the Home tab, in the Font group, click </a:t>
            </a:r>
          </a:p>
        </p:txBody>
      </p:sp>
      <p:pic>
        <p:nvPicPr>
          <p:cNvPr id="6" name="Picture 5" descr="\\CCISERVER\Common\Publishing\Working\In Development\3260 Word 2016 Core\Screens\wd-10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509" y="5196489"/>
            <a:ext cx="259286" cy="27253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BF24B90-7DED-45B2-A465-AE86C3172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14C9DEC-3597-4037-93BC-C9C405182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2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Aligning Text</a:t>
            </a:r>
          </a:p>
          <a:p>
            <a:pPr lvl="1"/>
            <a:r>
              <a:rPr lang="en-US" dirty="0"/>
              <a:t>To set alignment options:</a:t>
            </a:r>
          </a:p>
          <a:p>
            <a:pPr lvl="2"/>
            <a:r>
              <a:rPr lang="en-US" dirty="0"/>
              <a:t>on the Home tab, in the Paragraph group, click the </a:t>
            </a:r>
            <a:r>
              <a:rPr lang="en-US" b="1" dirty="0"/>
              <a:t>Paragraph Settings </a:t>
            </a:r>
            <a:r>
              <a:rPr lang="en-US" dirty="0"/>
              <a:t>dialog box launcher, and in the Indents and Spacing tab, click the arrow for </a:t>
            </a:r>
            <a:r>
              <a:rPr lang="en-US" b="1" dirty="0"/>
              <a:t>Alignment</a:t>
            </a:r>
            <a:r>
              <a:rPr lang="en-US" dirty="0"/>
              <a:t> and select the required alignment, or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1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283" y="3672759"/>
            <a:ext cx="1571218" cy="133199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92DEFC4-EA03-43F1-ACF4-C28220D99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5FABADB-16B0-4FA3-91BB-75E84916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754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Formatting Paragraphs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Aligning Text</a:t>
            </a:r>
          </a:p>
          <a:p>
            <a:pPr lvl="1"/>
            <a:r>
              <a:rPr lang="en-US" dirty="0"/>
              <a:t>on the Home tab, in the Paragraph group, click the appropriate </a:t>
            </a:r>
            <a:br>
              <a:rPr lang="en-US" dirty="0"/>
            </a:br>
            <a:r>
              <a:rPr lang="en-US" dirty="0"/>
              <a:t>alignment button, or</a:t>
            </a:r>
          </a:p>
          <a:p>
            <a:pPr marL="457200" lvl="1" indent="0">
              <a:buNone/>
            </a:pPr>
            <a:endParaRPr lang="en-US" sz="2800" dirty="0"/>
          </a:p>
          <a:p>
            <a:pPr lvl="1"/>
            <a:r>
              <a:rPr lang="en-US" dirty="0"/>
              <a:t>press the corresponding keyboard shortcut for the appropriate alignment, or</a:t>
            </a:r>
          </a:p>
          <a:p>
            <a:pPr marL="914400" lvl="2" indent="0">
              <a:spcAft>
                <a:spcPts val="600"/>
              </a:spcAft>
              <a:buNone/>
              <a:tabLst>
                <a:tab pos="2568575" algn="l"/>
                <a:tab pos="4800600" algn="l"/>
                <a:tab pos="6629400" algn="l"/>
              </a:tabLst>
            </a:pPr>
            <a:r>
              <a:rPr lang="en-US" dirty="0"/>
              <a:t>Align Left	CTRL+L	Align Right	CTRL+R</a:t>
            </a:r>
            <a:br>
              <a:rPr lang="en-US" dirty="0"/>
            </a:br>
            <a:r>
              <a:rPr lang="en-US" dirty="0"/>
              <a:t>Center	CTRL+E	Justify	CTRL+J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right-click the paragraph, click </a:t>
            </a:r>
            <a:r>
              <a:rPr lang="en-US" b="1" dirty="0"/>
              <a:t>Paragraph</a:t>
            </a:r>
            <a:r>
              <a:rPr lang="en-US" dirty="0"/>
              <a:t>, and in the Indents and Spacing tab, click the arrow for </a:t>
            </a:r>
            <a:r>
              <a:rPr lang="en-US" b="1" dirty="0"/>
              <a:t>Alignment</a:t>
            </a:r>
            <a:r>
              <a:rPr lang="en-US" dirty="0"/>
              <a:t> and click the appropriate alignment</a:t>
            </a:r>
          </a:p>
          <a:p>
            <a:pPr lvl="1"/>
            <a:endParaRPr lang="en-US" dirty="0"/>
          </a:p>
        </p:txBody>
      </p:sp>
      <p:grpSp>
        <p:nvGrpSpPr>
          <p:cNvPr id="6" name="Canvas 1374"/>
          <p:cNvGrpSpPr/>
          <p:nvPr/>
        </p:nvGrpSpPr>
        <p:grpSpPr>
          <a:xfrm>
            <a:off x="9239531" y="2099524"/>
            <a:ext cx="2120900" cy="1329476"/>
            <a:chOff x="0" y="0"/>
            <a:chExt cx="1376680" cy="862965"/>
          </a:xfrm>
        </p:grpSpPr>
        <p:pic>
          <p:nvPicPr>
            <p:cNvPr id="13" name="Picture 12" descr="\\CCISERVER\Common\Publishing\Working\In Development\3260 Word 2016 Core\Screens\wd-114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94" y="14765"/>
              <a:ext cx="802722" cy="2339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Rectangle 6"/>
            <p:cNvSpPr/>
            <p:nvPr/>
          </p:nvSpPr>
          <p:spPr>
            <a:xfrm>
              <a:off x="0" y="0"/>
              <a:ext cx="1376680" cy="862965"/>
            </a:xfrm>
            <a:prstGeom prst="rect">
              <a:avLst/>
            </a:prstGeom>
            <a:noFill/>
          </p:spPr>
        </p:sp>
        <p:sp>
          <p:nvSpPr>
            <p:cNvPr id="8" name="Text Box 31"/>
            <p:cNvSpPr txBox="1">
              <a:spLocks noChangeArrowheads="1"/>
            </p:cNvSpPr>
            <p:nvPr/>
          </p:nvSpPr>
          <p:spPr bwMode="auto">
            <a:xfrm>
              <a:off x="0" y="486347"/>
              <a:ext cx="1376680" cy="3296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sp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857250" algn="ctr"/>
                  <a:tab pos="1543050" algn="ctr"/>
                </a:tabLst>
              </a:pPr>
              <a:r>
                <a:rPr lang="en-US" sz="1200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Center	Justify</a:t>
              </a:r>
            </a:p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 </a:t>
              </a:r>
            </a:p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857250" algn="r"/>
                  <a:tab pos="971550" algn="l"/>
                </a:tabLst>
              </a:pPr>
              <a:r>
                <a:rPr lang="en-US" sz="1200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Align Left	Align Right</a:t>
              </a:r>
            </a:p>
          </p:txBody>
        </p:sp>
        <p:cxnSp>
          <p:nvCxnSpPr>
            <p:cNvPr id="9" name="AutoShape 32"/>
            <p:cNvCxnSpPr>
              <a:cxnSpLocks noChangeShapeType="1"/>
            </p:cNvCxnSpPr>
            <p:nvPr/>
          </p:nvCxnSpPr>
          <p:spPr bwMode="auto">
            <a:xfrm flipV="1">
              <a:off x="574633" y="240041"/>
              <a:ext cx="700" cy="2540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AutoShape 33"/>
            <p:cNvCxnSpPr>
              <a:cxnSpLocks noChangeShapeType="1"/>
            </p:cNvCxnSpPr>
            <p:nvPr/>
          </p:nvCxnSpPr>
          <p:spPr bwMode="auto">
            <a:xfrm flipV="1">
              <a:off x="1004558" y="240041"/>
              <a:ext cx="700" cy="25401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AutoShape 34"/>
            <p:cNvCxnSpPr>
              <a:cxnSpLocks noChangeShapeType="1"/>
            </p:cNvCxnSpPr>
            <p:nvPr/>
          </p:nvCxnSpPr>
          <p:spPr bwMode="auto">
            <a:xfrm flipV="1">
              <a:off x="802647" y="240041"/>
              <a:ext cx="600" cy="44452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AutoShape 35"/>
            <p:cNvCxnSpPr>
              <a:cxnSpLocks noChangeShapeType="1"/>
            </p:cNvCxnSpPr>
            <p:nvPr/>
          </p:nvCxnSpPr>
          <p:spPr bwMode="auto">
            <a:xfrm flipV="1">
              <a:off x="356821" y="240041"/>
              <a:ext cx="700" cy="444522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C34CDD0E-6B69-458A-A2CD-4C92A4EC1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EAA5DE3-AA87-4136-AA7D-9DBE8385A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621613"/>
      </p:ext>
    </p:extLst>
  </p:cSld>
  <p:clrMapOvr>
    <a:masterClrMapping/>
  </p:clrMapOvr>
</p:sld>
</file>

<file path=ppt/theme/theme1.xml><?xml version="1.0" encoding="utf-8"?>
<a:theme xmlns:a="http://schemas.openxmlformats.org/drawingml/2006/main" name="pptD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ppt9F4A.tmp</Template>
  <TotalTime>1612</TotalTime>
  <Words>1687</Words>
  <Application>Microsoft Office PowerPoint</Application>
  <PresentationFormat>Widescreen</PresentationFormat>
  <Paragraphs>266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Courier New</vt:lpstr>
      <vt:lpstr>Segoe UI</vt:lpstr>
      <vt:lpstr>Symbol</vt:lpstr>
      <vt:lpstr>Wingdings</vt:lpstr>
      <vt:lpstr>pptDB35.tmp</vt:lpstr>
      <vt:lpstr>Custom Design</vt:lpstr>
      <vt:lpstr>PowerPoint Presentation</vt:lpstr>
      <vt:lpstr>Microsoft Word</vt:lpstr>
      <vt:lpstr>Lesson Objectives</vt:lpstr>
      <vt:lpstr>Formatting Characters</vt:lpstr>
      <vt:lpstr>Formatting Characters</vt:lpstr>
      <vt:lpstr>Formatting Characters</vt:lpstr>
      <vt:lpstr>Formatting Paragraphs</vt:lpstr>
      <vt:lpstr>Formatting Paragraphs</vt:lpstr>
      <vt:lpstr>Formatting Paragraphs</vt:lpstr>
      <vt:lpstr>Formatting Paragraphs</vt:lpstr>
      <vt:lpstr>Formatting Paragraphs</vt:lpstr>
      <vt:lpstr>Formatting Paragraphs</vt:lpstr>
      <vt:lpstr>Paragraph Spacing</vt:lpstr>
      <vt:lpstr>Paragraph Spacing</vt:lpstr>
      <vt:lpstr>Paragraph Spacing</vt:lpstr>
      <vt:lpstr>Paragraph Spacing</vt:lpstr>
      <vt:lpstr>Paragraph Spacing</vt:lpstr>
      <vt:lpstr>Paragraph Spacing</vt:lpstr>
      <vt:lpstr>Paragraph Spacing</vt:lpstr>
      <vt:lpstr>Paragraph Spacing</vt:lpstr>
      <vt:lpstr>Paragraph Spacing</vt:lpstr>
      <vt:lpstr>Formatting with Styles</vt:lpstr>
      <vt:lpstr>Formatting with Styles</vt:lpstr>
      <vt:lpstr>Formatting with Styles</vt:lpstr>
      <vt:lpstr>Formatting with Styles</vt:lpstr>
      <vt:lpstr>Organizing List Information</vt:lpstr>
      <vt:lpstr>Organizing List Information</vt:lpstr>
      <vt:lpstr>Organizing List Information</vt:lpstr>
      <vt:lpstr>Organizing List Information</vt:lpstr>
      <vt:lpstr>Organizing List Information</vt:lpstr>
      <vt:lpstr>Organizing List Information</vt:lpstr>
      <vt:lpstr>Organizing List Information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2016 Core</dc:title>
  <dc:creator>CCI Student</dc:creator>
  <cp:lastModifiedBy>Sue Wong</cp:lastModifiedBy>
  <cp:revision>96</cp:revision>
  <dcterms:created xsi:type="dcterms:W3CDTF">2016-06-08T21:39:01Z</dcterms:created>
  <dcterms:modified xsi:type="dcterms:W3CDTF">2019-08-29T21:55:30Z</dcterms:modified>
</cp:coreProperties>
</file>